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476" r:id="rId2"/>
    <p:sldId id="498" r:id="rId3"/>
    <p:sldId id="499" r:id="rId4"/>
    <p:sldId id="497" r:id="rId5"/>
    <p:sldId id="500" r:id="rId6"/>
    <p:sldId id="501" r:id="rId7"/>
    <p:sldId id="502" r:id="rId8"/>
    <p:sldId id="504" r:id="rId9"/>
    <p:sldId id="506" r:id="rId10"/>
    <p:sldId id="507" r:id="rId11"/>
    <p:sldId id="508" r:id="rId12"/>
    <p:sldId id="509" r:id="rId13"/>
    <p:sldId id="510" r:id="rId14"/>
  </p:sldIdLst>
  <p:sldSz cx="12192000" cy="6858000"/>
  <p:notesSz cx="7053263" cy="93091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56280" autoAdjust="0"/>
  </p:normalViewPr>
  <p:slideViewPr>
    <p:cSldViewPr snapToGrid="0">
      <p:cViewPr varScale="1">
        <p:scale>
          <a:sx n="52" d="100"/>
          <a:sy n="52" d="100"/>
        </p:scale>
        <p:origin x="2058" y="60"/>
      </p:cViewPr>
      <p:guideLst/>
    </p:cSldViewPr>
  </p:slideViewPr>
  <p:outlineViewPr>
    <p:cViewPr>
      <p:scale>
        <a:sx n="33" d="100"/>
        <a:sy n="33" d="100"/>
      </p:scale>
      <p:origin x="0" y="-15235"/>
    </p:cViewPr>
  </p:outlineViewPr>
  <p:notesTextViewPr>
    <p:cViewPr>
      <p:scale>
        <a:sx n="1" d="1"/>
        <a:sy n="1" d="1"/>
      </p:scale>
      <p:origin x="0" y="0"/>
    </p:cViewPr>
  </p:notesTextViewPr>
  <p:sorterViewPr>
    <p:cViewPr>
      <p:scale>
        <a:sx n="100" d="100"/>
        <a:sy n="100" d="100"/>
      </p:scale>
      <p:origin x="0" y="-17030"/>
    </p:cViewPr>
  </p:sorterViewPr>
  <p:notesViewPr>
    <p:cSldViewPr snapToGrid="0">
      <p:cViewPr varScale="1">
        <p:scale>
          <a:sx n="66" d="100"/>
          <a:sy n="66" d="100"/>
        </p:scale>
        <p:origin x="309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56414" cy="467072"/>
          </a:xfrm>
          <a:prstGeom prst="rect">
            <a:avLst/>
          </a:prstGeom>
        </p:spPr>
        <p:txBody>
          <a:bodyPr vert="horz" lIns="93497" tIns="46749" rIns="93497" bIns="46749" rtlCol="0"/>
          <a:lstStyle>
            <a:lvl1pPr algn="l">
              <a:defRPr sz="1200"/>
            </a:lvl1pPr>
          </a:lstStyle>
          <a:p>
            <a:endParaRPr lang="zh-CN" altLang="en-US"/>
          </a:p>
        </p:txBody>
      </p:sp>
      <p:sp>
        <p:nvSpPr>
          <p:cNvPr id="3" name="Date Placeholder 2"/>
          <p:cNvSpPr>
            <a:spLocks noGrp="1"/>
          </p:cNvSpPr>
          <p:nvPr>
            <p:ph type="dt" sz="quarter" idx="1"/>
          </p:nvPr>
        </p:nvSpPr>
        <p:spPr>
          <a:xfrm>
            <a:off x="3995217" y="0"/>
            <a:ext cx="3056414" cy="467072"/>
          </a:xfrm>
          <a:prstGeom prst="rect">
            <a:avLst/>
          </a:prstGeom>
        </p:spPr>
        <p:txBody>
          <a:bodyPr vert="horz" lIns="93497" tIns="46749" rIns="93497" bIns="46749" rtlCol="0"/>
          <a:lstStyle>
            <a:lvl1pPr algn="r">
              <a:defRPr sz="1200"/>
            </a:lvl1pPr>
          </a:lstStyle>
          <a:p>
            <a:fld id="{5F8CCC11-BBCB-48AE-8D74-9D09052F6304}" type="datetimeFigureOut">
              <a:rPr lang="zh-CN" altLang="en-US" smtClean="0"/>
              <a:t>2016/2/23</a:t>
            </a:fld>
            <a:endParaRPr lang="zh-CN" altLang="en-US"/>
          </a:p>
        </p:txBody>
      </p:sp>
      <p:sp>
        <p:nvSpPr>
          <p:cNvPr id="4" name="Footer Placeholder 3"/>
          <p:cNvSpPr>
            <a:spLocks noGrp="1"/>
          </p:cNvSpPr>
          <p:nvPr>
            <p:ph type="ftr" sz="quarter" idx="2"/>
          </p:nvPr>
        </p:nvSpPr>
        <p:spPr>
          <a:xfrm>
            <a:off x="0" y="8842030"/>
            <a:ext cx="3056414" cy="467071"/>
          </a:xfrm>
          <a:prstGeom prst="rect">
            <a:avLst/>
          </a:prstGeom>
        </p:spPr>
        <p:txBody>
          <a:bodyPr vert="horz" lIns="93497" tIns="46749" rIns="93497" bIns="46749" rtlCol="0" anchor="b"/>
          <a:lstStyle>
            <a:lvl1pPr algn="l">
              <a:defRPr sz="1200"/>
            </a:lvl1pPr>
          </a:lstStyle>
          <a:p>
            <a:endParaRPr lang="zh-CN" altLang="en-US"/>
          </a:p>
        </p:txBody>
      </p:sp>
      <p:sp>
        <p:nvSpPr>
          <p:cNvPr id="5" name="Slide Number Placeholder 4"/>
          <p:cNvSpPr>
            <a:spLocks noGrp="1"/>
          </p:cNvSpPr>
          <p:nvPr>
            <p:ph type="sldNum" sz="quarter" idx="3"/>
          </p:nvPr>
        </p:nvSpPr>
        <p:spPr>
          <a:xfrm>
            <a:off x="3995217" y="8842030"/>
            <a:ext cx="3056414" cy="467071"/>
          </a:xfrm>
          <a:prstGeom prst="rect">
            <a:avLst/>
          </a:prstGeom>
        </p:spPr>
        <p:txBody>
          <a:bodyPr vert="horz" lIns="93497" tIns="46749" rIns="93497" bIns="46749" rtlCol="0" anchor="b"/>
          <a:lstStyle>
            <a:lvl1pPr algn="r">
              <a:defRPr sz="1200"/>
            </a:lvl1pPr>
          </a:lstStyle>
          <a:p>
            <a:fld id="{6D8364F4-832B-4DB4-87DB-3EB2D0D93C30}" type="slidenum">
              <a:rPr lang="zh-CN" altLang="en-US" smtClean="0"/>
              <a:t>‹#›</a:t>
            </a:fld>
            <a:endParaRPr lang="zh-CN" altLang="en-US"/>
          </a:p>
        </p:txBody>
      </p:sp>
    </p:spTree>
    <p:extLst>
      <p:ext uri="{BB962C8B-B14F-4D97-AF65-F5344CB8AC3E}">
        <p14:creationId xmlns:p14="http://schemas.microsoft.com/office/powerpoint/2010/main" val="482173351"/>
      </p:ext>
    </p:extLst>
  </p:cSld>
  <p:clrMap bg1="lt1" tx1="dk1" bg2="lt2" tx2="dk2" accent1="accent1" accent2="accent2" accent3="accent3" accent4="accent4" accent5="accent5" accent6="accent6" hlink="hlink" folHlink="folHlink"/>
</p:handoutMaster>
</file>

<file path=ppt/media/image1.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55938" cy="466725"/>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995738" y="0"/>
            <a:ext cx="3055937" cy="466725"/>
          </a:xfrm>
          <a:prstGeom prst="rect">
            <a:avLst/>
          </a:prstGeom>
        </p:spPr>
        <p:txBody>
          <a:bodyPr vert="horz" lIns="91440" tIns="45720" rIns="91440" bIns="45720" rtlCol="0"/>
          <a:lstStyle>
            <a:lvl1pPr algn="r">
              <a:defRPr sz="1200"/>
            </a:lvl1pPr>
          </a:lstStyle>
          <a:p>
            <a:fld id="{8C324BA2-2C8D-44F6-9C44-F5434452D852}" type="datetimeFigureOut">
              <a:rPr lang="zh-CN" altLang="en-US" smtClean="0"/>
              <a:t>2016/2/23</a:t>
            </a:fld>
            <a:endParaRPr lang="zh-CN" altLang="en-US"/>
          </a:p>
        </p:txBody>
      </p:sp>
      <p:sp>
        <p:nvSpPr>
          <p:cNvPr id="4" name="Slide Image Placeholder 3"/>
          <p:cNvSpPr>
            <a:spLocks noGrp="1" noRot="1" noChangeAspect="1"/>
          </p:cNvSpPr>
          <p:nvPr>
            <p:ph type="sldImg" idx="2"/>
          </p:nvPr>
        </p:nvSpPr>
        <p:spPr>
          <a:xfrm>
            <a:off x="733425" y="1163638"/>
            <a:ext cx="5586413" cy="3141662"/>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704850" y="4479925"/>
            <a:ext cx="5643563" cy="3665538"/>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6" name="Footer Placeholder 5"/>
          <p:cNvSpPr>
            <a:spLocks noGrp="1"/>
          </p:cNvSpPr>
          <p:nvPr>
            <p:ph type="ftr" sz="quarter" idx="4"/>
          </p:nvPr>
        </p:nvSpPr>
        <p:spPr>
          <a:xfrm>
            <a:off x="0" y="8842375"/>
            <a:ext cx="3055938" cy="466725"/>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995738" y="8842375"/>
            <a:ext cx="3055937" cy="466725"/>
          </a:xfrm>
          <a:prstGeom prst="rect">
            <a:avLst/>
          </a:prstGeom>
        </p:spPr>
        <p:txBody>
          <a:bodyPr vert="horz" lIns="91440" tIns="45720" rIns="91440" bIns="45720" rtlCol="0" anchor="b"/>
          <a:lstStyle>
            <a:lvl1pPr algn="r">
              <a:defRPr sz="1200"/>
            </a:lvl1pPr>
          </a:lstStyle>
          <a:p>
            <a:fld id="{E5E0A6D7-5E9A-42A2-BC44-FC35A104AEF4}" type="slidenum">
              <a:rPr lang="zh-CN" altLang="en-US" smtClean="0"/>
              <a:t>‹#›</a:t>
            </a:fld>
            <a:endParaRPr lang="zh-CN" altLang="en-US"/>
          </a:p>
        </p:txBody>
      </p:sp>
    </p:spTree>
    <p:extLst>
      <p:ext uri="{BB962C8B-B14F-4D97-AF65-F5344CB8AC3E}">
        <p14:creationId xmlns:p14="http://schemas.microsoft.com/office/powerpoint/2010/main" val="2792190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zh-CN" altLang="en-US" dirty="0"/>
          </a:p>
        </p:txBody>
      </p:sp>
      <p:sp>
        <p:nvSpPr>
          <p:cNvPr id="4" name="Slide Number Placeholder 3"/>
          <p:cNvSpPr>
            <a:spLocks noGrp="1"/>
          </p:cNvSpPr>
          <p:nvPr>
            <p:ph type="sldNum" sz="quarter" idx="10"/>
          </p:nvPr>
        </p:nvSpPr>
        <p:spPr/>
        <p:txBody>
          <a:bodyPr/>
          <a:lstStyle/>
          <a:p>
            <a:fld id="{E5E0A6D7-5E9A-42A2-BC44-FC35A104AEF4}" type="slidenum">
              <a:rPr lang="zh-CN" altLang="en-US" smtClean="0"/>
              <a:t>1</a:t>
            </a:fld>
            <a:endParaRPr lang="zh-CN" altLang="en-US"/>
          </a:p>
        </p:txBody>
      </p:sp>
    </p:spTree>
    <p:extLst>
      <p:ext uri="{BB962C8B-B14F-4D97-AF65-F5344CB8AC3E}">
        <p14:creationId xmlns:p14="http://schemas.microsoft.com/office/powerpoint/2010/main" val="28254456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5E0A6D7-5E9A-42A2-BC44-FC35A104AEF4}" type="slidenum">
              <a:rPr lang="zh-CN" altLang="en-US" smtClean="0"/>
              <a:t>2</a:t>
            </a:fld>
            <a:endParaRPr lang="zh-CN" altLang="en-US"/>
          </a:p>
        </p:txBody>
      </p:sp>
    </p:spTree>
    <p:extLst>
      <p:ext uri="{BB962C8B-B14F-4D97-AF65-F5344CB8AC3E}">
        <p14:creationId xmlns:p14="http://schemas.microsoft.com/office/powerpoint/2010/main" val="38698281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ko-KR" altLang="en-US" dirty="0"/>
          </a:p>
        </p:txBody>
      </p:sp>
      <p:sp>
        <p:nvSpPr>
          <p:cNvPr id="4" name="Slide Number Placeholder 3"/>
          <p:cNvSpPr>
            <a:spLocks noGrp="1"/>
          </p:cNvSpPr>
          <p:nvPr>
            <p:ph type="sldNum" sz="quarter" idx="10"/>
          </p:nvPr>
        </p:nvSpPr>
        <p:spPr/>
        <p:txBody>
          <a:bodyPr/>
          <a:lstStyle/>
          <a:p>
            <a:fld id="{E5E0A6D7-5E9A-42A2-BC44-FC35A104AEF4}" type="slidenum">
              <a:rPr lang="zh-CN" altLang="en-US" smtClean="0"/>
              <a:t>7</a:t>
            </a:fld>
            <a:endParaRPr lang="zh-CN" altLang="en-US"/>
          </a:p>
        </p:txBody>
      </p:sp>
    </p:spTree>
    <p:extLst>
      <p:ext uri="{BB962C8B-B14F-4D97-AF65-F5344CB8AC3E}">
        <p14:creationId xmlns:p14="http://schemas.microsoft.com/office/powerpoint/2010/main" val="30522007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ltLang="zh-CN" smtClean="0"/>
              <a:t>Click to edit Master title style</a:t>
            </a:r>
            <a:endParaRPr lang="zh-CN" alt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smtClean="0"/>
              <a:t>Click to edit Master subtitle style</a:t>
            </a:r>
            <a:endParaRPr lang="zh-CN" altLang="en-US"/>
          </a:p>
        </p:txBody>
      </p:sp>
      <p:sp>
        <p:nvSpPr>
          <p:cNvPr id="4" name="Date Placeholder 3"/>
          <p:cNvSpPr>
            <a:spLocks noGrp="1"/>
          </p:cNvSpPr>
          <p:nvPr>
            <p:ph type="dt" sz="half" idx="10"/>
          </p:nvPr>
        </p:nvSpPr>
        <p:spPr/>
        <p:txBody>
          <a:bodyPr/>
          <a:lstStyle/>
          <a:p>
            <a:fld id="{BC1F9880-82C6-423D-BE2D-0302A24F893B}" type="datetimeFigureOut">
              <a:rPr lang="zh-CN" altLang="en-US" smtClean="0"/>
              <a:t>2016/2/23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39555275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Date Placeholder 3"/>
          <p:cNvSpPr>
            <a:spLocks noGrp="1"/>
          </p:cNvSpPr>
          <p:nvPr>
            <p:ph type="dt" sz="half" idx="10"/>
          </p:nvPr>
        </p:nvSpPr>
        <p:spPr/>
        <p:txBody>
          <a:bodyPr/>
          <a:lstStyle/>
          <a:p>
            <a:fld id="{BC1F9880-82C6-423D-BE2D-0302A24F893B}" type="datetimeFigureOut">
              <a:rPr lang="zh-CN" altLang="en-US" smtClean="0"/>
              <a:t>2016/2/23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493305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ltLang="zh-CN" smtClean="0"/>
              <a:t>Click to edit Master title style</a:t>
            </a:r>
            <a:endParaRPr lang="zh-CN" alt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Date Placeholder 3"/>
          <p:cNvSpPr>
            <a:spLocks noGrp="1"/>
          </p:cNvSpPr>
          <p:nvPr>
            <p:ph type="dt" sz="half" idx="10"/>
          </p:nvPr>
        </p:nvSpPr>
        <p:spPr/>
        <p:txBody>
          <a:bodyPr/>
          <a:lstStyle/>
          <a:p>
            <a:fld id="{BC1F9880-82C6-423D-BE2D-0302A24F893B}" type="datetimeFigureOut">
              <a:rPr lang="zh-CN" altLang="en-US" smtClean="0"/>
              <a:t>2016/2/23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284386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Date Placeholder 3"/>
          <p:cNvSpPr>
            <a:spLocks noGrp="1"/>
          </p:cNvSpPr>
          <p:nvPr>
            <p:ph type="dt" sz="half" idx="10"/>
          </p:nvPr>
        </p:nvSpPr>
        <p:spPr/>
        <p:txBody>
          <a:bodyPr/>
          <a:lstStyle/>
          <a:p>
            <a:fld id="{BC1F9880-82C6-423D-BE2D-0302A24F893B}" type="datetimeFigureOut">
              <a:rPr lang="zh-CN" altLang="en-US" smtClean="0"/>
              <a:t>2016/2/23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3021563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ltLang="zh-CN" smtClean="0"/>
              <a:t>Click to edit Master title style</a:t>
            </a:r>
            <a:endParaRPr lang="zh-CN" alt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BC1F9880-82C6-423D-BE2D-0302A24F893B}" type="datetimeFigureOut">
              <a:rPr lang="zh-CN" altLang="en-US" smtClean="0"/>
              <a:t>2016/2/23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2854237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Content Placeholder 2"/>
          <p:cNvSpPr>
            <a:spLocks noGrp="1"/>
          </p:cNvSpPr>
          <p:nvPr>
            <p:ph sz="half" idx="1"/>
          </p:nvPr>
        </p:nvSpPr>
        <p:spPr>
          <a:xfrm>
            <a:off x="838200" y="1825625"/>
            <a:ext cx="5181600" cy="4351338"/>
          </a:xfrm>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Content Placeholder 3"/>
          <p:cNvSpPr>
            <a:spLocks noGrp="1"/>
          </p:cNvSpPr>
          <p:nvPr>
            <p:ph sz="half" idx="2"/>
          </p:nvPr>
        </p:nvSpPr>
        <p:spPr>
          <a:xfrm>
            <a:off x="6172200" y="1825625"/>
            <a:ext cx="5181600" cy="4351338"/>
          </a:xfrm>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5" name="Date Placeholder 4"/>
          <p:cNvSpPr>
            <a:spLocks noGrp="1"/>
          </p:cNvSpPr>
          <p:nvPr>
            <p:ph type="dt" sz="half" idx="10"/>
          </p:nvPr>
        </p:nvSpPr>
        <p:spPr/>
        <p:txBody>
          <a:bodyPr/>
          <a:lstStyle/>
          <a:p>
            <a:fld id="{BC1F9880-82C6-423D-BE2D-0302A24F893B}" type="datetimeFigureOut">
              <a:rPr lang="zh-CN" altLang="en-US" smtClean="0"/>
              <a:t>2016/2/23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1207975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ltLang="zh-CN" smtClean="0"/>
              <a:t>Click to edit Master title style</a:t>
            </a:r>
            <a:endParaRPr lang="zh-CN" alt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7" name="Date Placeholder 6"/>
          <p:cNvSpPr>
            <a:spLocks noGrp="1"/>
          </p:cNvSpPr>
          <p:nvPr>
            <p:ph type="dt" sz="half" idx="10"/>
          </p:nvPr>
        </p:nvSpPr>
        <p:spPr/>
        <p:txBody>
          <a:bodyPr/>
          <a:lstStyle/>
          <a:p>
            <a:fld id="{BC1F9880-82C6-423D-BE2D-0302A24F893B}" type="datetimeFigureOut">
              <a:rPr lang="zh-CN" altLang="en-US" smtClean="0"/>
              <a:t>2016/2/23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3419031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Date Placeholder 2"/>
          <p:cNvSpPr>
            <a:spLocks noGrp="1"/>
          </p:cNvSpPr>
          <p:nvPr>
            <p:ph type="dt" sz="half" idx="10"/>
          </p:nvPr>
        </p:nvSpPr>
        <p:spPr/>
        <p:txBody>
          <a:bodyPr/>
          <a:lstStyle/>
          <a:p>
            <a:fld id="{BC1F9880-82C6-423D-BE2D-0302A24F893B}" type="datetimeFigureOut">
              <a:rPr lang="zh-CN" altLang="en-US" smtClean="0"/>
              <a:t>2016/2/23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867799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1F9880-82C6-423D-BE2D-0302A24F893B}" type="datetimeFigureOut">
              <a:rPr lang="zh-CN" altLang="en-US" smtClean="0"/>
              <a:t>2016/2/23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38313214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smtClean="0"/>
              <a:t>Click to edit Master title style</a:t>
            </a:r>
            <a:endParaRPr lang="zh-CN" alt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BC1F9880-82C6-423D-BE2D-0302A24F893B}" type="datetimeFigureOut">
              <a:rPr lang="zh-CN" altLang="en-US" smtClean="0"/>
              <a:t>2016/2/23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39294440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smtClean="0"/>
              <a:t>Click to edit Master title style</a:t>
            </a:r>
            <a:endParaRPr lang="zh-CN" alt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BC1F9880-82C6-423D-BE2D-0302A24F893B}" type="datetimeFigureOut">
              <a:rPr lang="zh-CN" altLang="en-US" smtClean="0"/>
              <a:t>2016/2/23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118939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smtClean="0"/>
              <a:t>Click to edit Master title style</a:t>
            </a:r>
            <a:endParaRPr lang="zh-CN" alt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1F9880-82C6-423D-BE2D-0302A24F893B}" type="datetimeFigureOut">
              <a:rPr lang="zh-CN" altLang="en-US" smtClean="0"/>
              <a:t>2016/2/23</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E0AD80-AB93-4254-AB15-1DF60CC7D1DF}" type="slidenum">
              <a:rPr lang="zh-CN" altLang="en-US" smtClean="0"/>
              <a:t>‹#›</a:t>
            </a:fld>
            <a:endParaRPr lang="zh-CN" altLang="en-US"/>
          </a:p>
        </p:txBody>
      </p:sp>
    </p:spTree>
    <p:extLst>
      <p:ext uri="{BB962C8B-B14F-4D97-AF65-F5344CB8AC3E}">
        <p14:creationId xmlns:p14="http://schemas.microsoft.com/office/powerpoint/2010/main" val="30530860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hyperlink" Target="http://www.metacase.com/products.html" TargetMode="External"/><Relationship Id="rId5" Type="http://schemas.openxmlformats.org/officeDocument/2006/relationships/hyperlink" Target="http://www.east-adl.info/index.html" TargetMode="External"/><Relationship Id="rId4" Type="http://schemas.openxmlformats.org/officeDocument/2006/relationships/hyperlink" Target="http://en.wikipedia.org/wiki/Architecture_Description_Languages"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hyperlink" Target="http://en.wikipedia.org/wiki/IEC_61508"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1524000" y="1122363"/>
            <a:ext cx="9963150" cy="2387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3600" b="1" kern="2200" smtClean="0">
                <a:solidFill>
                  <a:srgbClr val="000000"/>
                </a:solidFill>
                <a:latin typeface="Verdana" panose="020B0604030504040204" pitchFamily="34" charset="0"/>
              </a:rPr>
              <a:t>Introduction to Electric Vehicles Software Design and Analysis</a:t>
            </a:r>
            <a:endParaRPr lang="zh-CN" altLang="en-US" sz="3600" dirty="0"/>
          </a:p>
        </p:txBody>
      </p:sp>
      <p:sp>
        <p:nvSpPr>
          <p:cNvPr id="7" name="Subtitle 2"/>
          <p:cNvSpPr txBox="1">
            <a:spLocks/>
          </p:cNvSpPr>
          <p:nvPr/>
        </p:nvSpPr>
        <p:spPr>
          <a:xfrm>
            <a:off x="1933575" y="4287838"/>
            <a:ext cx="9144000" cy="1655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dirty="0" smtClean="0"/>
              <a:t>Spring Semester 2016</a:t>
            </a:r>
          </a:p>
          <a:p>
            <a:pPr marL="0" indent="0" algn="ctr">
              <a:buNone/>
            </a:pPr>
            <a:r>
              <a:rPr lang="en-US" altLang="zh-CN" dirty="0" smtClean="0"/>
              <a:t>Master and Bachelor (Junior, 3</a:t>
            </a:r>
            <a:r>
              <a:rPr lang="en-US" altLang="zh-CN" baseline="30000" dirty="0" smtClean="0"/>
              <a:t>rd</a:t>
            </a:r>
            <a:r>
              <a:rPr lang="en-US" altLang="zh-CN" dirty="0" smtClean="0"/>
              <a:t> Year) Combined Course</a:t>
            </a:r>
          </a:p>
          <a:p>
            <a:pPr marL="0" indent="0" algn="ctr">
              <a:buNone/>
            </a:pPr>
            <a:r>
              <a:rPr lang="en-US" altLang="zh-CN" dirty="0" smtClean="0"/>
              <a:t>Associate Prof. </a:t>
            </a:r>
            <a:r>
              <a:rPr lang="en-US" altLang="zh-CN" dirty="0" err="1" smtClean="0"/>
              <a:t>Eun</a:t>
            </a:r>
            <a:r>
              <a:rPr lang="en-US" altLang="zh-CN" dirty="0" smtClean="0"/>
              <a:t>-Young Kang</a:t>
            </a:r>
            <a:endParaRPr lang="zh-CN" altLang="en-US" dirty="0"/>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7185078"/>
      </p:ext>
    </p:extLst>
  </p:cSld>
  <p:clrMapOvr>
    <a:masterClrMapping/>
  </p:clrMapOvr>
  <mc:AlternateContent xmlns:mc="http://schemas.openxmlformats.org/markup-compatibility/2006" xmlns:p14="http://schemas.microsoft.com/office/powerpoint/2010/main">
    <mc:Choice Requires="p14">
      <p:transition spd="slow" p14:dur="2000" advTm="82258"/>
    </mc:Choice>
    <mc:Fallback xmlns="">
      <p:transition spd="slow" advTm="82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0547" y="354563"/>
            <a:ext cx="10943253" cy="5822400"/>
          </a:xfrm>
        </p:spPr>
        <p:txBody>
          <a:bodyPr>
            <a:normAutofit fontScale="92500" lnSpcReduction="20000"/>
          </a:bodyPr>
          <a:lstStyle/>
          <a:p>
            <a:r>
              <a:rPr lang="en-US" altLang="ko-KR" b="1" dirty="0"/>
              <a:t>Additional </a:t>
            </a:r>
            <a:r>
              <a:rPr lang="en-US" altLang="ko-KR" b="1" dirty="0" smtClean="0"/>
              <a:t>Literatures</a:t>
            </a:r>
            <a:endParaRPr lang="ko-KR" altLang="ko-KR" b="1" dirty="0"/>
          </a:p>
          <a:p>
            <a:pPr marL="0" indent="0">
              <a:buNone/>
            </a:pPr>
            <a:endParaRPr lang="ko-KR" altLang="ko-KR" dirty="0"/>
          </a:p>
          <a:p>
            <a:pPr marL="0" lvl="0" indent="0">
              <a:buNone/>
            </a:pPr>
            <a:r>
              <a:rPr lang="en-US" altLang="ko-KR" dirty="0"/>
              <a:t>Architecture Description Languages from Wikipedia:</a:t>
            </a:r>
            <a:endParaRPr lang="ko-KR" altLang="ko-KR" dirty="0"/>
          </a:p>
          <a:p>
            <a:pPr marL="0" indent="0">
              <a:buNone/>
            </a:pPr>
            <a:r>
              <a:rPr lang="en-US" altLang="ko-KR" u="sng" dirty="0">
                <a:hlinkClick r:id="rId4"/>
              </a:rPr>
              <a:t>http://en.wikipedia.org/wiki/Architecture_Description_Languages</a:t>
            </a:r>
            <a:endParaRPr lang="ko-KR" altLang="ko-KR" dirty="0"/>
          </a:p>
          <a:p>
            <a:pPr marL="0" indent="0">
              <a:buNone/>
            </a:pPr>
            <a:r>
              <a:rPr lang="en-US" altLang="ko-KR" dirty="0"/>
              <a:t> </a:t>
            </a:r>
            <a:endParaRPr lang="ko-KR" altLang="ko-KR" dirty="0"/>
          </a:p>
          <a:p>
            <a:pPr marL="0" lvl="0" indent="0">
              <a:buNone/>
            </a:pPr>
            <a:r>
              <a:rPr lang="en-US" altLang="ko-KR" dirty="0"/>
              <a:t>EAST-ADL an Architecture Description Language, Validation and Verification Aspects</a:t>
            </a:r>
            <a:r>
              <a:rPr lang="en-US" altLang="ko-KR" dirty="0" smtClean="0"/>
              <a:t>: </a:t>
            </a:r>
            <a:r>
              <a:rPr lang="en-US" altLang="ko-KR" u="sng" dirty="0" smtClean="0">
                <a:hlinkClick r:id="rId5"/>
              </a:rPr>
              <a:t>http</a:t>
            </a:r>
            <a:r>
              <a:rPr lang="en-US" altLang="ko-KR" u="sng" dirty="0">
                <a:hlinkClick r:id="rId5"/>
              </a:rPr>
              <a:t>://www.east-adl.info/index.html</a:t>
            </a:r>
            <a:endParaRPr lang="ko-KR" altLang="ko-KR" dirty="0"/>
          </a:p>
          <a:p>
            <a:pPr marL="0" indent="0">
              <a:buNone/>
            </a:pPr>
            <a:r>
              <a:rPr lang="en-US" altLang="ko-KR" dirty="0"/>
              <a:t> </a:t>
            </a:r>
            <a:endParaRPr lang="en-US" altLang="ko-KR" dirty="0" smtClean="0"/>
          </a:p>
          <a:p>
            <a:pPr marL="0" indent="0">
              <a:buNone/>
            </a:pPr>
            <a:r>
              <a:rPr lang="en-US" altLang="ko-KR" dirty="0" err="1" smtClean="0"/>
              <a:t>MetaEdt</a:t>
            </a:r>
            <a:r>
              <a:rPr lang="en-US" altLang="ko-KR" dirty="0"/>
              <a:t>+ : </a:t>
            </a:r>
            <a:r>
              <a:rPr lang="en-US" altLang="ko-KR" dirty="0">
                <a:hlinkClick r:id="rId6"/>
              </a:rPr>
              <a:t>http://</a:t>
            </a:r>
            <a:r>
              <a:rPr lang="en-US" altLang="ko-KR" dirty="0" smtClean="0">
                <a:hlinkClick r:id="rId6"/>
              </a:rPr>
              <a:t>www.metacase.com/products.html</a:t>
            </a:r>
            <a:endParaRPr lang="en-US" altLang="ko-KR" dirty="0" smtClean="0"/>
          </a:p>
          <a:p>
            <a:pPr marL="0" indent="0">
              <a:buNone/>
            </a:pPr>
            <a:endParaRPr lang="ko-KR" altLang="ko-KR" dirty="0"/>
          </a:p>
          <a:p>
            <a:pPr marL="0" lvl="0" indent="0">
              <a:buNone/>
            </a:pPr>
            <a:r>
              <a:rPr lang="en-US" altLang="ko-KR" dirty="0"/>
              <a:t>Verifying Functional Behaviors of Automotive Products in EAST-ADL using UPPAAL-PORT – </a:t>
            </a:r>
            <a:r>
              <a:rPr lang="en-US" altLang="ko-KR" dirty="0" err="1"/>
              <a:t>Eun</a:t>
            </a:r>
            <a:r>
              <a:rPr lang="en-US" altLang="ko-KR" dirty="0"/>
              <a:t>-Young Kang, Pierre-Yves </a:t>
            </a:r>
            <a:r>
              <a:rPr lang="en-US" altLang="ko-KR" dirty="0" err="1"/>
              <a:t>Schobbens</a:t>
            </a:r>
            <a:r>
              <a:rPr lang="en-US" altLang="ko-KR" dirty="0"/>
              <a:t>, and Paul </a:t>
            </a:r>
            <a:r>
              <a:rPr lang="en-US" altLang="ko-KR" dirty="0" err="1"/>
              <a:t>Pettersson</a:t>
            </a:r>
            <a:endParaRPr lang="ko-KR" altLang="ko-KR" dirty="0"/>
          </a:p>
          <a:p>
            <a:pPr marL="0" indent="0">
              <a:buNone/>
            </a:pPr>
            <a:r>
              <a:rPr lang="en-US" altLang="ko-KR" dirty="0"/>
              <a:t> </a:t>
            </a:r>
            <a:endParaRPr lang="ko-KR" altLang="ko-KR" dirty="0"/>
          </a:p>
          <a:p>
            <a:pPr marL="0" lvl="0" indent="0">
              <a:buNone/>
            </a:pPr>
            <a:r>
              <a:rPr lang="en-US" altLang="ko-KR" dirty="0"/>
              <a:t>An ADL centric approach for the formal design of real-time systems - </a:t>
            </a:r>
            <a:r>
              <a:rPr lang="en-US" altLang="ko-KR" dirty="0" err="1"/>
              <a:t>Sébastien</a:t>
            </a:r>
            <a:r>
              <a:rPr lang="en-US" altLang="ko-KR" dirty="0"/>
              <a:t> </a:t>
            </a:r>
            <a:r>
              <a:rPr lang="en-US" altLang="ko-KR" dirty="0" err="1"/>
              <a:t>Faucou</a:t>
            </a:r>
            <a:r>
              <a:rPr lang="en-US" altLang="ko-KR" dirty="0"/>
              <a:t> , Anne-Marie </a:t>
            </a:r>
            <a:r>
              <a:rPr lang="en-US" altLang="ko-KR" dirty="0" err="1"/>
              <a:t>Déplanche</a:t>
            </a:r>
            <a:r>
              <a:rPr lang="en-US" altLang="ko-KR" dirty="0"/>
              <a:t>, </a:t>
            </a:r>
            <a:r>
              <a:rPr lang="en-US" altLang="ko-KR" dirty="0" err="1"/>
              <a:t>Yvon</a:t>
            </a:r>
            <a:r>
              <a:rPr lang="en-US" altLang="ko-KR" dirty="0"/>
              <a:t> </a:t>
            </a:r>
            <a:r>
              <a:rPr lang="en-US" altLang="ko-KR" dirty="0" err="1"/>
              <a:t>Trinquet</a:t>
            </a:r>
            <a:r>
              <a:rPr lang="en-US" altLang="ko-KR" dirty="0"/>
              <a:t> ( </a:t>
            </a:r>
            <a:r>
              <a:rPr lang="en-US" altLang="ko-KR" dirty="0" err="1"/>
              <a:t>RTSt</a:t>
            </a:r>
            <a:r>
              <a:rPr lang="en-US" altLang="ko-KR" dirty="0"/>
              <a:t> -</a:t>
            </a:r>
            <a:r>
              <a:rPr lang="en-US" altLang="ko-KR" dirty="0" err="1"/>
              <a:t>IRCCyN</a:t>
            </a:r>
            <a:r>
              <a:rPr lang="en-US" altLang="ko-KR" dirty="0"/>
              <a:t>, France)</a:t>
            </a:r>
            <a:endParaRPr lang="ko-KR" altLang="ko-KR" dirty="0"/>
          </a:p>
          <a:p>
            <a:endParaRPr lang="ko-KR" altLang="ko-KR" dirty="0"/>
          </a:p>
          <a:p>
            <a:pPr marL="0" indent="0">
              <a:buNone/>
            </a:pPr>
            <a:endParaRPr lang="ko-KR" altLang="ko-KR" b="1" dirty="0" smtClean="0"/>
          </a:p>
          <a:p>
            <a:endParaRPr lang="ko-KR" altLang="ko-KR" b="1" dirty="0"/>
          </a:p>
          <a:p>
            <a:pPr marL="0" indent="0">
              <a:buNone/>
            </a:pPr>
            <a:endParaRPr lang="ko-KR" alt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13643754"/>
      </p:ext>
    </p:extLst>
  </p:cSld>
  <p:clrMapOvr>
    <a:masterClrMapping/>
  </p:clrMapOvr>
  <mc:AlternateContent xmlns:mc="http://schemas.openxmlformats.org/markup-compatibility/2006" xmlns:p14="http://schemas.microsoft.com/office/powerpoint/2010/main">
    <mc:Choice Requires="p14">
      <p:transition spd="slow" p14:dur="2000" advTm="116523"/>
    </mc:Choice>
    <mc:Fallback xmlns="">
      <p:transition spd="slow" advTm="116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3636"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7241" y="149288"/>
            <a:ext cx="10943253" cy="7203234"/>
          </a:xfrm>
        </p:spPr>
        <p:txBody>
          <a:bodyPr>
            <a:normAutofit fontScale="92500" lnSpcReduction="20000"/>
          </a:bodyPr>
          <a:lstStyle/>
          <a:p>
            <a:pPr marL="0" indent="0">
              <a:buNone/>
            </a:pPr>
            <a:r>
              <a:rPr lang="en-US" altLang="ko-KR" b="1" dirty="0"/>
              <a:t>Grade Allocation Scheme</a:t>
            </a:r>
            <a:endParaRPr lang="ko-KR" altLang="ko-KR" b="1" dirty="0"/>
          </a:p>
          <a:p>
            <a:pPr lvl="0"/>
            <a:r>
              <a:rPr lang="en-US" altLang="ko-KR" dirty="0" smtClean="0"/>
              <a:t>Individual </a:t>
            </a:r>
            <a:r>
              <a:rPr lang="en-US" altLang="ko-KR" dirty="0"/>
              <a:t>Term Report (50</a:t>
            </a:r>
            <a:r>
              <a:rPr lang="en-US" altLang="ko-KR" dirty="0" smtClean="0"/>
              <a:t>%), Team </a:t>
            </a:r>
            <a:r>
              <a:rPr lang="en-US" altLang="ko-KR" dirty="0"/>
              <a:t>Projects (40</a:t>
            </a:r>
            <a:r>
              <a:rPr lang="en-US" altLang="ko-KR" dirty="0" smtClean="0"/>
              <a:t>%), Participation </a:t>
            </a:r>
            <a:r>
              <a:rPr lang="en-US" altLang="ko-KR" dirty="0"/>
              <a:t>(10</a:t>
            </a:r>
            <a:r>
              <a:rPr lang="en-US" altLang="ko-KR" dirty="0" smtClean="0"/>
              <a:t>%)</a:t>
            </a:r>
          </a:p>
          <a:p>
            <a:pPr marL="0" indent="0">
              <a:buNone/>
            </a:pPr>
            <a:endParaRPr lang="en-US" altLang="ko-KR" b="1" dirty="0"/>
          </a:p>
          <a:p>
            <a:pPr marL="0" indent="0">
              <a:buNone/>
            </a:pPr>
            <a:r>
              <a:rPr lang="en-US" altLang="ko-KR" b="1" dirty="0"/>
              <a:t>Grading System</a:t>
            </a:r>
            <a:endParaRPr lang="ko-KR" altLang="ko-KR" b="1" dirty="0"/>
          </a:p>
          <a:p>
            <a:r>
              <a:rPr lang="en-US" altLang="ko-KR" dirty="0"/>
              <a:t>This course includes both individual assignments and team projects. Individual term reports must be completed "individually" (not in collaboration with other students). </a:t>
            </a:r>
            <a:r>
              <a:rPr lang="en-US" altLang="ko-KR" dirty="0" smtClean="0"/>
              <a:t> </a:t>
            </a:r>
            <a:endParaRPr lang="en-US" altLang="ko-KR" dirty="0"/>
          </a:p>
          <a:p>
            <a:endParaRPr lang="en-US" altLang="ko-KR" dirty="0" smtClean="0"/>
          </a:p>
          <a:p>
            <a:r>
              <a:rPr lang="en-US" altLang="ko-KR" dirty="0" smtClean="0"/>
              <a:t>No paper exams:  Term project presentation + individual reports/assignments are considered “Exams” so do not miss submitting reports and yourself during the team presentation.</a:t>
            </a:r>
          </a:p>
          <a:p>
            <a:endParaRPr lang="ko-KR" altLang="ko-KR" dirty="0"/>
          </a:p>
          <a:p>
            <a:r>
              <a:rPr lang="en-US" altLang="ko-KR" dirty="0"/>
              <a:t>For team projects, each student is expected to make a unique and substantial contribution to the assigned project. </a:t>
            </a:r>
            <a:endParaRPr lang="en-US" altLang="ko-KR" dirty="0" smtClean="0"/>
          </a:p>
          <a:p>
            <a:endParaRPr lang="ko-KR" altLang="ko-KR" dirty="0"/>
          </a:p>
          <a:p>
            <a:r>
              <a:rPr lang="en-US" altLang="ko-KR" dirty="0"/>
              <a:t>Expectations for the project </a:t>
            </a:r>
            <a:r>
              <a:rPr lang="en-US" altLang="ko-KR" dirty="0" smtClean="0"/>
              <a:t>must </a:t>
            </a:r>
            <a:r>
              <a:rPr lang="en-US" altLang="ko-KR" dirty="0"/>
              <a:t>be clarified by constructing a written system model that will summarize scope of the project, expected </a:t>
            </a:r>
            <a:r>
              <a:rPr lang="en-US" altLang="ko-KR" dirty="0" smtClean="0"/>
              <a:t>artifacts </a:t>
            </a:r>
            <a:r>
              <a:rPr lang="en-US" altLang="ko-KR" dirty="0"/>
              <a:t>along with format and correctness of </a:t>
            </a:r>
            <a:r>
              <a:rPr lang="en-US" altLang="ko-KR" dirty="0" smtClean="0"/>
              <a:t> artifacts to </a:t>
            </a:r>
            <a:r>
              <a:rPr lang="en-US" altLang="ko-KR" dirty="0"/>
              <a:t>be delivered, as well as the role and responsibilities of individual team members. </a:t>
            </a:r>
            <a:endParaRPr lang="ko-KR" altLang="ko-KR" dirty="0"/>
          </a:p>
          <a:p>
            <a:pPr marL="0" indent="0">
              <a:buNone/>
            </a:pPr>
            <a:r>
              <a:rPr lang="en-US" altLang="ko-KR" b="1" dirty="0"/>
              <a:t> </a:t>
            </a:r>
            <a:endParaRPr lang="ko-KR" altLang="ko-KR" b="1" dirty="0"/>
          </a:p>
          <a:p>
            <a:endParaRPr lang="ko-KR" altLang="ko-KR" dirty="0"/>
          </a:p>
          <a:p>
            <a:pPr marL="0" indent="0">
              <a:buNone/>
            </a:pPr>
            <a:endParaRPr lang="ko-KR" altLang="ko-KR" b="1" dirty="0" smtClean="0"/>
          </a:p>
          <a:p>
            <a:endParaRPr lang="ko-KR" altLang="ko-KR" b="1" dirty="0"/>
          </a:p>
          <a:p>
            <a:pPr marL="0" indent="0">
              <a:buNone/>
            </a:pPr>
            <a:endParaRPr lang="ko-KR" altLang="en-US" dirty="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47467878"/>
      </p:ext>
    </p:extLst>
  </p:cSld>
  <p:clrMapOvr>
    <a:masterClrMapping/>
  </p:clrMapOvr>
  <mc:AlternateContent xmlns:mc="http://schemas.openxmlformats.org/markup-compatibility/2006">
    <mc:Choice xmlns:p14="http://schemas.microsoft.com/office/powerpoint/2010/main" Requires="p14">
      <p:transition spd="slow" p14:dur="2000" advTm="99650"/>
    </mc:Choice>
    <mc:Fallback>
      <p:transition spd="slow" advTm="99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0547" y="354563"/>
            <a:ext cx="10943253" cy="5822400"/>
          </a:xfrm>
        </p:spPr>
        <p:txBody>
          <a:bodyPr>
            <a:normAutofit lnSpcReduction="10000"/>
          </a:bodyPr>
          <a:lstStyle/>
          <a:p>
            <a:pPr marL="0" indent="0">
              <a:buNone/>
            </a:pPr>
            <a:r>
              <a:rPr lang="en-US" altLang="ko-KR" b="1" dirty="0"/>
              <a:t>Others</a:t>
            </a:r>
            <a:endParaRPr lang="ko-KR" altLang="ko-KR" b="1" dirty="0"/>
          </a:p>
          <a:p>
            <a:pPr marL="0" indent="0">
              <a:buNone/>
            </a:pPr>
            <a:endParaRPr lang="ko-KR" altLang="ko-KR" b="1" dirty="0"/>
          </a:p>
          <a:p>
            <a:pPr lvl="0"/>
            <a:r>
              <a:rPr lang="en-US" altLang="ko-KR" dirty="0"/>
              <a:t>Lab course will start between the 5</a:t>
            </a:r>
            <a:r>
              <a:rPr lang="en-US" altLang="ko-KR" baseline="30000" dirty="0"/>
              <a:t>th</a:t>
            </a:r>
            <a:r>
              <a:rPr lang="en-US" altLang="ko-KR" dirty="0"/>
              <a:t> and 6</a:t>
            </a:r>
            <a:r>
              <a:rPr lang="en-US" altLang="ko-KR" baseline="30000" dirty="0"/>
              <a:t>th</a:t>
            </a:r>
            <a:r>
              <a:rPr lang="en-US" altLang="ko-KR" dirty="0"/>
              <a:t> lectures</a:t>
            </a:r>
            <a:r>
              <a:rPr lang="en-US" altLang="ko-KR" dirty="0" smtClean="0"/>
              <a:t>.</a:t>
            </a:r>
          </a:p>
          <a:p>
            <a:pPr lvl="0"/>
            <a:endParaRPr lang="ko-KR" altLang="ko-KR" dirty="0"/>
          </a:p>
          <a:p>
            <a:pPr lvl="0"/>
            <a:r>
              <a:rPr lang="en-US" altLang="ko-KR" dirty="0" smtClean="0"/>
              <a:t>Use </a:t>
            </a:r>
            <a:r>
              <a:rPr lang="en-US" altLang="ko-KR" dirty="0"/>
              <a:t>of cell phones in class, for talking, texting or reading/writing email is prohibited. If you wish to leave your cell phone on in “Silent” mode because of an ongoing emergency situation that you may need to respond to, please speak to me at the start of class to let me know. </a:t>
            </a:r>
            <a:endParaRPr lang="en-US" altLang="ko-KR" dirty="0" smtClean="0"/>
          </a:p>
          <a:p>
            <a:pPr lvl="0"/>
            <a:endParaRPr lang="ko-KR" altLang="ko-KR" dirty="0"/>
          </a:p>
          <a:p>
            <a:pPr lvl="0"/>
            <a:r>
              <a:rPr lang="en-US" altLang="ko-KR" dirty="0"/>
              <a:t>You feel that your learning will be hindered by not having access to your laptop for note-taking or other legitimate purposes, </a:t>
            </a:r>
            <a:r>
              <a:rPr lang="en-US" altLang="ko-KR" dirty="0" smtClean="0"/>
              <a:t>speak </a:t>
            </a:r>
            <a:r>
              <a:rPr lang="en-US" altLang="ko-KR" dirty="0"/>
              <a:t>to </a:t>
            </a:r>
            <a:r>
              <a:rPr lang="en-US" altLang="ko-KR" dirty="0" smtClean="0"/>
              <a:t>me in advance. </a:t>
            </a:r>
            <a:r>
              <a:rPr lang="en-US" altLang="ko-KR" dirty="0"/>
              <a:t>Otherwise keep your laptop turned off and stowed away during class. </a:t>
            </a:r>
            <a:endParaRPr lang="ko-KR" altLang="ko-KR" dirty="0"/>
          </a:p>
          <a:p>
            <a:pPr marL="0" lvl="0" indent="0">
              <a:buNone/>
            </a:pPr>
            <a:r>
              <a:rPr lang="en-US" altLang="ko-KR" dirty="0" smtClean="0"/>
              <a:t> </a:t>
            </a:r>
            <a:endParaRPr lang="ko-KR" altLang="ko-KR"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59961753"/>
      </p:ext>
    </p:extLst>
  </p:cSld>
  <p:clrMapOvr>
    <a:masterClrMapping/>
  </p:clrMapOvr>
  <mc:AlternateContent xmlns:mc="http://schemas.openxmlformats.org/markup-compatibility/2006">
    <mc:Choice xmlns:p14="http://schemas.microsoft.com/office/powerpoint/2010/main" Requires="p14">
      <p:transition spd="slow" p14:dur="2000" advTm="79575"/>
    </mc:Choice>
    <mc:Fallback>
      <p:transition spd="slow" advTm="79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0547" y="354563"/>
            <a:ext cx="10943253" cy="5822400"/>
          </a:xfrm>
        </p:spPr>
        <p:txBody>
          <a:bodyPr>
            <a:normAutofit/>
          </a:bodyPr>
          <a:lstStyle/>
          <a:p>
            <a:endParaRPr lang="en-US" altLang="ko-KR" dirty="0"/>
          </a:p>
          <a:p>
            <a:r>
              <a:rPr lang="en-US" altLang="ko-KR" dirty="0" smtClean="0"/>
              <a:t>Brief introduction of EAST-ADL architectural Language</a:t>
            </a:r>
          </a:p>
          <a:p>
            <a:endParaRPr lang="en-US" altLang="ko-KR" dirty="0"/>
          </a:p>
          <a:p>
            <a:r>
              <a:rPr lang="en-US" altLang="ko-KR" dirty="0" smtClean="0"/>
              <a:t>Examples of design and analysis</a:t>
            </a:r>
          </a:p>
          <a:p>
            <a:endParaRPr lang="en-US" altLang="ko-KR" dirty="0"/>
          </a:p>
          <a:p>
            <a:r>
              <a:rPr lang="en-US" altLang="ko-KR" dirty="0" smtClean="0"/>
              <a:t>Enjoy simulation and see you in person in the </a:t>
            </a:r>
            <a:r>
              <a:rPr lang="en-US" altLang="ko-KR" smtClean="0"/>
              <a:t>next class!</a:t>
            </a:r>
            <a:endParaRPr lang="en-US" altLang="ko-KR" dirty="0" smtClean="0"/>
          </a:p>
          <a:p>
            <a:endParaRPr lang="en-US" altLang="ko-KR" dirty="0" smtClean="0"/>
          </a:p>
          <a:p>
            <a:endParaRPr lang="en-US" altLang="ko-KR" dirty="0"/>
          </a:p>
          <a:p>
            <a:pPr marL="0" indent="0">
              <a:buNone/>
            </a:pPr>
            <a:endParaRPr lang="en-US" altLang="ko-KR" dirty="0" smtClean="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07683572"/>
      </p:ext>
    </p:extLst>
  </p:cSld>
  <p:clrMapOvr>
    <a:masterClrMapping/>
  </p:clrMapOvr>
  <mc:AlternateContent xmlns:mc="http://schemas.openxmlformats.org/markup-compatibility/2006">
    <mc:Choice xmlns:p14="http://schemas.microsoft.com/office/powerpoint/2010/main" Requires="p14">
      <p:transition spd="slow" p14:dur="2000" advTm="139111"/>
    </mc:Choice>
    <mc:Fallback>
      <p:transition spd="slow" advTm="1391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35902"/>
            <a:ext cx="10515600" cy="5841061"/>
          </a:xfrm>
        </p:spPr>
        <p:txBody>
          <a:bodyPr>
            <a:normAutofit lnSpcReduction="10000"/>
          </a:bodyPr>
          <a:lstStyle/>
          <a:p>
            <a:pPr marL="0" indent="0">
              <a:buNone/>
            </a:pPr>
            <a:r>
              <a:rPr lang="en-US" altLang="ko-KR" b="1" dirty="0"/>
              <a:t>Prerequisites</a:t>
            </a:r>
            <a:endParaRPr lang="ko-KR" altLang="ko-KR" b="1" dirty="0"/>
          </a:p>
          <a:p>
            <a:r>
              <a:rPr lang="en-US" altLang="ko-KR" dirty="0" smtClean="0"/>
              <a:t>This </a:t>
            </a:r>
            <a:r>
              <a:rPr lang="en-US" altLang="ko-KR" dirty="0"/>
              <a:t>course is suited to undergraduate and master students who have some basic knowledge of or are interested in: real-time systems design and analysis, computer architecture, model-checking and Eclipse</a:t>
            </a:r>
            <a:r>
              <a:rPr lang="en-US" altLang="ko-KR" dirty="0" smtClean="0"/>
              <a:t>.</a:t>
            </a:r>
          </a:p>
          <a:p>
            <a:pPr marL="0" indent="0">
              <a:buNone/>
            </a:pPr>
            <a:endParaRPr lang="en-US" altLang="ko-KR" dirty="0"/>
          </a:p>
          <a:p>
            <a:pPr marL="0" indent="0">
              <a:buNone/>
            </a:pPr>
            <a:r>
              <a:rPr lang="en-US" altLang="ko-KR" b="1" dirty="0"/>
              <a:t>Course Description: Purpose &amp; Application Areas</a:t>
            </a:r>
            <a:endParaRPr lang="ko-KR" altLang="ko-KR" b="1" dirty="0"/>
          </a:p>
          <a:p>
            <a:r>
              <a:rPr lang="en-US" altLang="ko-KR" dirty="0"/>
              <a:t> </a:t>
            </a:r>
            <a:r>
              <a:rPr lang="en-US" altLang="ko-KR" dirty="0" smtClean="0"/>
              <a:t>Safety-critical </a:t>
            </a:r>
            <a:r>
              <a:rPr lang="en-US" altLang="ko-KR" dirty="0"/>
              <a:t>vehicle systems. In contrast to general purpose systems, such </a:t>
            </a:r>
            <a:r>
              <a:rPr lang="en-US" altLang="ko-KR" dirty="0" smtClean="0"/>
              <a:t>a high </a:t>
            </a:r>
            <a:r>
              <a:rPr lang="en-US" altLang="ko-KR" dirty="0"/>
              <a:t>assurance system development tends to place a stronger emphasis on rigorous requirements and specifications, </a:t>
            </a:r>
            <a:r>
              <a:rPr lang="en-US" altLang="ko-KR" dirty="0" smtClean="0"/>
              <a:t>V&amp;V.</a:t>
            </a:r>
          </a:p>
          <a:p>
            <a:r>
              <a:rPr lang="en-US" altLang="ko-KR" dirty="0" smtClean="0"/>
              <a:t>Formal </a:t>
            </a:r>
            <a:r>
              <a:rPr lang="en-US" altLang="ko-KR" dirty="0"/>
              <a:t>verification techniques, e.g., various forms of machine-checkable </a:t>
            </a:r>
            <a:r>
              <a:rPr lang="en-US" altLang="ko-KR" dirty="0" smtClean="0"/>
              <a:t>languages to </a:t>
            </a:r>
            <a:r>
              <a:rPr lang="en-US" altLang="ko-KR" dirty="0"/>
              <a:t>demonstrate that a system satisfies its specification. </a:t>
            </a:r>
            <a:endParaRPr lang="ko-KR" altLang="ko-KR" b="1" dirty="0"/>
          </a:p>
          <a:p>
            <a:pPr marL="0" indent="0">
              <a:buNone/>
            </a:pPr>
            <a:r>
              <a:rPr lang="en-US" altLang="ko-KR" dirty="0"/>
              <a:t> </a:t>
            </a:r>
            <a:endParaRPr lang="ko-KR" altLang="ko-KR" b="1" dirty="0"/>
          </a:p>
          <a:p>
            <a:pPr marL="0" indent="0">
              <a:buNone/>
            </a:pPr>
            <a:endParaRPr lang="en-US" altLang="ko-KR" dirty="0" smtClean="0"/>
          </a:p>
          <a:p>
            <a:pPr marL="0" indent="0">
              <a:buNone/>
            </a:pPr>
            <a:endParaRPr lang="ko-KR" altLang="ko-KR" dirty="0"/>
          </a:p>
          <a:p>
            <a:endParaRPr lang="ko-KR" altLang="en-US" dirty="0"/>
          </a:p>
        </p:txBody>
      </p:sp>
      <p:pic>
        <p:nvPicPr>
          <p:cNvPr id="36" name="Audio 3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43257181"/>
      </p:ext>
    </p:extLst>
  </p:cSld>
  <p:clrMapOvr>
    <a:masterClrMapping/>
  </p:clrMapOvr>
  <mc:AlternateContent xmlns:mc="http://schemas.openxmlformats.org/markup-compatibility/2006" xmlns:p14="http://schemas.microsoft.com/office/powerpoint/2010/main">
    <mc:Choice Requires="p14">
      <p:transition spd="slow" p14:dur="2000" advTm="167358"/>
    </mc:Choice>
    <mc:Fallback xmlns="">
      <p:transition spd="slow" advTm="167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0547" y="354563"/>
            <a:ext cx="10943253" cy="5822400"/>
          </a:xfrm>
        </p:spPr>
        <p:txBody>
          <a:bodyPr>
            <a:normAutofit/>
          </a:bodyPr>
          <a:lstStyle/>
          <a:p>
            <a:r>
              <a:rPr lang="en-US" altLang="ko-KR" dirty="0"/>
              <a:t>The goal of this course is </a:t>
            </a:r>
            <a:r>
              <a:rPr lang="en-US" altLang="ko-KR" dirty="0" smtClean="0"/>
              <a:t>to:</a:t>
            </a:r>
          </a:p>
          <a:p>
            <a:endParaRPr lang="en-US" altLang="ko-KR" dirty="0"/>
          </a:p>
          <a:p>
            <a:pPr marL="0" indent="0">
              <a:buNone/>
            </a:pPr>
            <a:r>
              <a:rPr lang="en-US" altLang="ko-KR" dirty="0" smtClean="0"/>
              <a:t>+ Learn techniques to ensure reliable </a:t>
            </a:r>
            <a:r>
              <a:rPr lang="en-US" altLang="ko-KR" dirty="0"/>
              <a:t>design and verification of </a:t>
            </a:r>
            <a:r>
              <a:rPr lang="en-US" altLang="ko-KR" dirty="0" smtClean="0"/>
              <a:t>these systems</a:t>
            </a:r>
            <a:r>
              <a:rPr lang="en-US" altLang="ko-KR" dirty="0"/>
              <a:t>, in particular automotive </a:t>
            </a:r>
            <a:r>
              <a:rPr lang="en-US" altLang="ko-KR" dirty="0" smtClean="0"/>
              <a:t>systems.</a:t>
            </a:r>
          </a:p>
          <a:p>
            <a:pPr marL="0" indent="0">
              <a:buNone/>
            </a:pPr>
            <a:endParaRPr lang="en-US" altLang="ko-KR" dirty="0"/>
          </a:p>
          <a:p>
            <a:pPr marL="0" indent="0">
              <a:buNone/>
            </a:pPr>
            <a:r>
              <a:rPr lang="en-US" altLang="ko-KR" dirty="0" smtClean="0"/>
              <a:t>+  E.g., ISO 26262 </a:t>
            </a:r>
            <a:r>
              <a:rPr lang="en-US" altLang="ko-KR" dirty="0"/>
              <a:t> </a:t>
            </a:r>
            <a:r>
              <a:rPr lang="en-US" altLang="ko-KR" dirty="0" smtClean="0"/>
              <a:t>-- adaptation </a:t>
            </a:r>
            <a:r>
              <a:rPr lang="en-US" altLang="ko-KR" dirty="0"/>
              <a:t>of the functional safety standard IEC61508 for automotive electric/electronic (E/E) systems and defines functional safety for automotive </a:t>
            </a:r>
            <a:r>
              <a:rPr lang="en-US" altLang="ko-KR" dirty="0" smtClean="0"/>
              <a:t>equipment </a:t>
            </a:r>
            <a:r>
              <a:rPr lang="en-US" altLang="ko-KR" dirty="0"/>
              <a:t>applicable </a:t>
            </a:r>
            <a:r>
              <a:rPr lang="en-US" altLang="ko-KR" dirty="0" smtClean="0"/>
              <a:t>through the </a:t>
            </a:r>
            <a:r>
              <a:rPr lang="en-US" altLang="ko-KR" dirty="0"/>
              <a:t>lifecycle of </a:t>
            </a:r>
            <a:r>
              <a:rPr lang="en-US" altLang="ko-KR" dirty="0" smtClean="0"/>
              <a:t>automotive </a:t>
            </a:r>
            <a:r>
              <a:rPr lang="en-US" altLang="ko-KR" dirty="0"/>
              <a:t>E/E safety-related systems. </a:t>
            </a:r>
            <a:endParaRPr lang="ko-KR" altLang="ko-KR" b="1" dirty="0"/>
          </a:p>
          <a:p>
            <a:endParaRPr lang="ko-KR" altLang="ko-KR" b="1" dirty="0"/>
          </a:p>
          <a:p>
            <a:pPr marL="0" indent="0">
              <a:buNone/>
            </a:pPr>
            <a:endParaRPr lang="ko-KR" altLang="en-US" dirty="0"/>
          </a:p>
        </p:txBody>
      </p:sp>
      <p:pic>
        <p:nvPicPr>
          <p:cNvPr id="19" name="Audio 1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24772979"/>
      </p:ext>
    </p:extLst>
  </p:cSld>
  <p:clrMapOvr>
    <a:masterClrMapping/>
  </p:clrMapOvr>
  <mc:AlternateContent xmlns:mc="http://schemas.openxmlformats.org/markup-compatibility/2006" xmlns:p14="http://schemas.microsoft.com/office/powerpoint/2010/main">
    <mc:Choice Requires="p14">
      <p:transition spd="slow" p14:dur="2000" advTm="119994"/>
    </mc:Choice>
    <mc:Fallback xmlns="">
      <p:transition spd="slow" advTm="1199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0547" y="354563"/>
            <a:ext cx="10943253" cy="5822400"/>
          </a:xfrm>
        </p:spPr>
        <p:txBody>
          <a:bodyPr>
            <a:normAutofit/>
          </a:bodyPr>
          <a:lstStyle/>
          <a:p>
            <a:pPr marL="0" indent="0">
              <a:buNone/>
            </a:pPr>
            <a:endParaRPr lang="en-US" altLang="ko-KR" b="1" dirty="0" smtClean="0"/>
          </a:p>
          <a:p>
            <a:r>
              <a:rPr lang="en-US" altLang="ko-KR" i="1" dirty="0" smtClean="0"/>
              <a:t>“</a:t>
            </a:r>
            <a:r>
              <a:rPr lang="en-US" altLang="ko-KR" i="1" dirty="0"/>
              <a:t>Functional safety features form an integral part of each automotive product development phase, ranging from the specification, to design, implementation, integration, </a:t>
            </a:r>
            <a:r>
              <a:rPr lang="en-US" altLang="ko-KR" i="1" dirty="0" smtClean="0"/>
              <a:t>V&amp;V, </a:t>
            </a:r>
            <a:r>
              <a:rPr lang="en-US" altLang="ko-KR" i="1" dirty="0"/>
              <a:t>and production release. The standard ISO 26262 is an adaptation of the Functional Safety standard </a:t>
            </a:r>
            <a:r>
              <a:rPr lang="en-US" altLang="ko-KR" i="1" u="sng" dirty="0">
                <a:hlinkClick r:id="rId4" tooltip="IEC 61508"/>
              </a:rPr>
              <a:t>IEC 61508</a:t>
            </a:r>
            <a:r>
              <a:rPr lang="en-US" altLang="ko-KR" i="1" dirty="0"/>
              <a:t>* for Automotive Electric/Electronic Systems</a:t>
            </a:r>
            <a:r>
              <a:rPr lang="en-US" altLang="ko-KR" i="1" dirty="0" smtClean="0"/>
              <a:t>.’’ [Wikipedia</a:t>
            </a:r>
            <a:r>
              <a:rPr lang="en-US" altLang="ko-KR" i="1" dirty="0"/>
              <a:t>]</a:t>
            </a:r>
            <a:endParaRPr lang="ko-KR" altLang="ko-KR" i="1" dirty="0"/>
          </a:p>
          <a:p>
            <a:endParaRPr lang="ko-KR" altLang="ko-KR" i="1" dirty="0"/>
          </a:p>
          <a:p>
            <a:r>
              <a:rPr lang="en-US" altLang="ko-KR" dirty="0"/>
              <a:t>*IEC 61508</a:t>
            </a:r>
            <a:r>
              <a:rPr lang="en-US" altLang="ko-KR" b="1" dirty="0"/>
              <a:t> is an international </a:t>
            </a:r>
            <a:r>
              <a:rPr lang="en-US" altLang="ko-KR" b="1" dirty="0" smtClean="0"/>
              <a:t>standard of </a:t>
            </a:r>
            <a:r>
              <a:rPr lang="en-US" altLang="ko-KR" b="1" dirty="0"/>
              <a:t>rules applied in industry.  </a:t>
            </a:r>
            <a:r>
              <a:rPr lang="en-US" altLang="ko-KR" i="1" dirty="0"/>
              <a:t>Functional Safety of Electrical/Electronic/Programmable Electronic Safety-related Systems</a:t>
            </a:r>
            <a:r>
              <a:rPr lang="en-US" altLang="ko-KR" b="1" dirty="0"/>
              <a:t> (</a:t>
            </a:r>
            <a:r>
              <a:rPr lang="en-US" altLang="ko-KR" dirty="0"/>
              <a:t>E/E/PE,</a:t>
            </a:r>
            <a:r>
              <a:rPr lang="en-US" altLang="ko-KR" b="1" dirty="0"/>
              <a:t> or </a:t>
            </a:r>
            <a:r>
              <a:rPr lang="en-US" altLang="ko-KR" dirty="0"/>
              <a:t>E/E/PES</a:t>
            </a:r>
            <a:r>
              <a:rPr lang="en-US" altLang="ko-KR" b="1" dirty="0"/>
              <a:t>).</a:t>
            </a:r>
            <a:endParaRPr lang="ko-KR" altLang="ko-KR" b="1" dirty="0"/>
          </a:p>
          <a:p>
            <a:pPr marL="0" indent="0">
              <a:buNone/>
            </a:pPr>
            <a:endParaRPr lang="ko-KR" altLang="en-US" dirty="0"/>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73527229"/>
      </p:ext>
    </p:extLst>
  </p:cSld>
  <p:clrMapOvr>
    <a:masterClrMapping/>
  </p:clrMapOvr>
  <mc:AlternateContent xmlns:mc="http://schemas.openxmlformats.org/markup-compatibility/2006" xmlns:p14="http://schemas.microsoft.com/office/powerpoint/2010/main">
    <mc:Choice Requires="p14">
      <p:transition spd="slow" p14:dur="2000" advTm="78433"/>
    </mc:Choice>
    <mc:Fallback xmlns="">
      <p:transition spd="slow" advTm="78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0547" y="354563"/>
            <a:ext cx="10943253" cy="5822400"/>
          </a:xfrm>
        </p:spPr>
        <p:txBody>
          <a:bodyPr>
            <a:normAutofit/>
          </a:bodyPr>
          <a:lstStyle/>
          <a:p>
            <a:r>
              <a:rPr lang="en-US" altLang="ko-KR" dirty="0" smtClean="0"/>
              <a:t>Concept of </a:t>
            </a:r>
            <a:r>
              <a:rPr lang="en-US" altLang="ko-KR" dirty="0"/>
              <a:t>functional safety features, which form an integral part of each automotive product development phase, ranging from specification to design, implementation, integration, and V&amp;V. </a:t>
            </a:r>
            <a:endParaRPr lang="en-US" altLang="ko-KR" dirty="0" smtClean="0"/>
          </a:p>
          <a:p>
            <a:pPr marL="0" indent="0">
              <a:buNone/>
            </a:pPr>
            <a:endParaRPr lang="en-US" altLang="ko-KR" dirty="0" smtClean="0"/>
          </a:p>
          <a:p>
            <a:pPr marL="0" indent="0">
              <a:buNone/>
            </a:pPr>
            <a:r>
              <a:rPr lang="en-US" altLang="ko-KR" dirty="0" smtClean="0"/>
              <a:t>1. Study </a:t>
            </a:r>
            <a:r>
              <a:rPr lang="en-US" altLang="ko-KR" dirty="0"/>
              <a:t>a collection of techniques currently used in industry to design and </a:t>
            </a:r>
            <a:r>
              <a:rPr lang="en-US" altLang="ko-KR" dirty="0" smtClean="0"/>
              <a:t>certify  </a:t>
            </a:r>
            <a:r>
              <a:rPr lang="en-US" altLang="ko-KR" dirty="0"/>
              <a:t>safety-critical vehicle systems; </a:t>
            </a:r>
            <a:endParaRPr lang="ko-KR" altLang="ko-KR" b="1" dirty="0"/>
          </a:p>
          <a:p>
            <a:pPr marL="0" indent="0">
              <a:buNone/>
            </a:pPr>
            <a:endParaRPr lang="en-US" altLang="ko-KR" dirty="0" smtClean="0"/>
          </a:p>
          <a:p>
            <a:pPr marL="0" indent="0">
              <a:buNone/>
            </a:pPr>
            <a:r>
              <a:rPr lang="en-US" altLang="ko-KR" dirty="0" smtClean="0"/>
              <a:t>2</a:t>
            </a:r>
            <a:r>
              <a:rPr lang="en-US" altLang="ko-KR" dirty="0"/>
              <a:t>. Design and analyze </a:t>
            </a:r>
            <a:r>
              <a:rPr lang="en-US" altLang="ko-KR" dirty="0" smtClean="0"/>
              <a:t>realistic </a:t>
            </a:r>
            <a:r>
              <a:rPr lang="en-US" altLang="ko-KR" dirty="0"/>
              <a:t>high-assurance automotive </a:t>
            </a:r>
            <a:r>
              <a:rPr lang="en-US" altLang="ko-KR" dirty="0" smtClean="0"/>
              <a:t>products, </a:t>
            </a:r>
            <a:r>
              <a:rPr lang="en-US" altLang="ko-KR" dirty="0"/>
              <a:t>and investigate the extent to which formal V&amp;V techniques can be incorporated </a:t>
            </a:r>
            <a:r>
              <a:rPr lang="en-US" altLang="ko-KR" dirty="0" smtClean="0"/>
              <a:t>into the </a:t>
            </a:r>
            <a:r>
              <a:rPr lang="en-US" altLang="ko-KR" dirty="0"/>
              <a:t>development; </a:t>
            </a:r>
            <a:endParaRPr lang="ko-KR" altLang="ko-KR" b="1" dirty="0"/>
          </a:p>
          <a:p>
            <a:pPr marL="0" indent="0">
              <a:buNone/>
            </a:pPr>
            <a:endParaRPr lang="ko-KR" altLang="en-US"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70358811"/>
      </p:ext>
    </p:extLst>
  </p:cSld>
  <p:clrMapOvr>
    <a:masterClrMapping/>
  </p:clrMapOvr>
  <mc:AlternateContent xmlns:mc="http://schemas.openxmlformats.org/markup-compatibility/2006" xmlns:p14="http://schemas.microsoft.com/office/powerpoint/2010/main">
    <mc:Choice Requires="p14">
      <p:transition spd="slow" p14:dur="2000" advTm="174827"/>
    </mc:Choice>
    <mc:Fallback xmlns="">
      <p:transition spd="slow" advTm="174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0547" y="354563"/>
            <a:ext cx="10943253" cy="5822400"/>
          </a:xfrm>
        </p:spPr>
        <p:txBody>
          <a:bodyPr>
            <a:normAutofit/>
          </a:bodyPr>
          <a:lstStyle/>
          <a:p>
            <a:pPr marL="0" indent="0">
              <a:buNone/>
            </a:pPr>
            <a:r>
              <a:rPr lang="en-US" altLang="ko-KR" b="1" dirty="0"/>
              <a:t>Objectives</a:t>
            </a:r>
            <a:endParaRPr lang="ko-KR" altLang="ko-KR" b="1" dirty="0"/>
          </a:p>
          <a:p>
            <a:r>
              <a:rPr lang="en-US" altLang="ko-KR" dirty="0" smtClean="0"/>
              <a:t>You will </a:t>
            </a:r>
            <a:r>
              <a:rPr lang="en-US" altLang="ko-KR" dirty="0"/>
              <a:t>be able to demonstrate the following knowledge and skills:</a:t>
            </a:r>
            <a:endParaRPr lang="ko-KR" altLang="ko-KR" dirty="0"/>
          </a:p>
          <a:p>
            <a:pPr marL="0" lvl="0" indent="0">
              <a:buNone/>
            </a:pPr>
            <a:endParaRPr lang="en-US" altLang="ko-KR" dirty="0" smtClean="0"/>
          </a:p>
          <a:p>
            <a:pPr marL="0" lvl="0" indent="0">
              <a:buNone/>
            </a:pPr>
            <a:r>
              <a:rPr lang="en-US" altLang="ko-KR" dirty="0" smtClean="0"/>
              <a:t>1. Explain </a:t>
            </a:r>
            <a:r>
              <a:rPr lang="en-US" altLang="ko-KR" dirty="0"/>
              <a:t>basic definitions related to safety-critical </a:t>
            </a:r>
            <a:r>
              <a:rPr lang="en-US" altLang="ko-KR" dirty="0" smtClean="0"/>
              <a:t>vehicle (SCV) systems;</a:t>
            </a:r>
            <a:endParaRPr lang="ko-KR" altLang="ko-KR" dirty="0"/>
          </a:p>
          <a:p>
            <a:pPr marL="0" lvl="0" indent="0">
              <a:buNone/>
            </a:pPr>
            <a:endParaRPr lang="en-US" altLang="ko-KR" dirty="0" smtClean="0"/>
          </a:p>
          <a:p>
            <a:pPr marL="0" lvl="0" indent="0">
              <a:buNone/>
            </a:pPr>
            <a:r>
              <a:rPr lang="en-US" altLang="ko-KR" dirty="0" smtClean="0"/>
              <a:t>2. Give </a:t>
            </a:r>
            <a:r>
              <a:rPr lang="en-US" altLang="ko-KR" dirty="0"/>
              <a:t>an overview of the development process for </a:t>
            </a:r>
            <a:r>
              <a:rPr lang="en-US" altLang="ko-KR" dirty="0" smtClean="0"/>
              <a:t>SCV </a:t>
            </a:r>
            <a:r>
              <a:rPr lang="en-US" altLang="ko-KR" dirty="0"/>
              <a:t>systems;</a:t>
            </a:r>
            <a:endParaRPr lang="ko-KR" altLang="ko-KR" dirty="0"/>
          </a:p>
          <a:p>
            <a:pPr marL="0" lvl="0" indent="0">
              <a:buNone/>
            </a:pPr>
            <a:endParaRPr lang="en-US" altLang="ko-KR" dirty="0" smtClean="0"/>
          </a:p>
          <a:p>
            <a:pPr marL="0" lvl="0" indent="0">
              <a:buNone/>
            </a:pPr>
            <a:r>
              <a:rPr lang="en-US" altLang="ko-KR" dirty="0" smtClean="0"/>
              <a:t>3. Explain </a:t>
            </a:r>
            <a:r>
              <a:rPr lang="en-US" altLang="ko-KR" dirty="0"/>
              <a:t>and apply a methodology for writing requirements for </a:t>
            </a:r>
            <a:r>
              <a:rPr lang="en-US" altLang="ko-KR" dirty="0" smtClean="0"/>
              <a:t>SCV </a:t>
            </a:r>
            <a:r>
              <a:rPr lang="en-US" altLang="ko-KR" dirty="0"/>
              <a:t>systems;</a:t>
            </a:r>
            <a:endParaRPr lang="ko-KR" altLang="ko-KR" dirty="0"/>
          </a:p>
          <a:p>
            <a:pPr marL="0" lvl="0" indent="0">
              <a:buNone/>
            </a:pPr>
            <a:endParaRPr lang="en-US" altLang="ko-KR" dirty="0" smtClean="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11244358"/>
      </p:ext>
    </p:extLst>
  </p:cSld>
  <p:clrMapOvr>
    <a:masterClrMapping/>
  </p:clrMapOvr>
  <mc:AlternateContent xmlns:mc="http://schemas.openxmlformats.org/markup-compatibility/2006" xmlns:p14="http://schemas.microsoft.com/office/powerpoint/2010/main">
    <mc:Choice Requires="p14">
      <p:transition spd="slow" p14:dur="2000" advTm="50144"/>
    </mc:Choice>
    <mc:Fallback xmlns="">
      <p:transition spd="slow" advTm="50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0547" y="354563"/>
            <a:ext cx="10943253" cy="5822400"/>
          </a:xfrm>
        </p:spPr>
        <p:txBody>
          <a:bodyPr>
            <a:normAutofit/>
          </a:bodyPr>
          <a:lstStyle/>
          <a:p>
            <a:pPr marL="0" lvl="0" indent="0">
              <a:buNone/>
            </a:pPr>
            <a:r>
              <a:rPr lang="en-US" altLang="ko-KR" dirty="0"/>
              <a:t>4. Use tools for formal architecture and behavior specification relevant to </a:t>
            </a:r>
            <a:r>
              <a:rPr lang="en-US" altLang="ko-KR" dirty="0" smtClean="0"/>
              <a:t>SCV systems</a:t>
            </a:r>
            <a:r>
              <a:rPr lang="en-US" altLang="ko-KR" dirty="0"/>
              <a:t>;</a:t>
            </a:r>
            <a:endParaRPr lang="ko-KR" altLang="ko-KR" dirty="0"/>
          </a:p>
          <a:p>
            <a:pPr marL="0" indent="0">
              <a:buNone/>
            </a:pPr>
            <a:endParaRPr lang="ko-KR" altLang="en-US" dirty="0"/>
          </a:p>
          <a:p>
            <a:pPr marL="0" lvl="0" indent="0">
              <a:buNone/>
            </a:pPr>
            <a:r>
              <a:rPr lang="en-US" altLang="ko-KR" dirty="0" smtClean="0"/>
              <a:t>5. Understand </a:t>
            </a:r>
            <a:r>
              <a:rPr lang="en-US" altLang="ko-KR" dirty="0"/>
              <a:t>concepts and context relevant </a:t>
            </a:r>
            <a:r>
              <a:rPr lang="en-US" altLang="ko-KR" dirty="0" smtClean="0"/>
              <a:t>to SCV systems </a:t>
            </a:r>
            <a:r>
              <a:rPr lang="en-US" altLang="ko-KR" dirty="0"/>
              <a:t>such as traceability, designing for testing, V&amp;V, safety architectures, etc</a:t>
            </a:r>
            <a:r>
              <a:rPr lang="en-US" altLang="ko-KR" dirty="0" smtClean="0"/>
              <a:t>.;</a:t>
            </a:r>
          </a:p>
          <a:p>
            <a:pPr lvl="0"/>
            <a:endParaRPr lang="ko-KR" altLang="ko-KR" dirty="0"/>
          </a:p>
          <a:p>
            <a:pPr marL="0" lvl="0" indent="0">
              <a:buNone/>
            </a:pPr>
            <a:r>
              <a:rPr lang="en-US" altLang="ko-KR" dirty="0"/>
              <a:t>6</a:t>
            </a:r>
            <a:r>
              <a:rPr lang="en-US" altLang="ko-KR" dirty="0" smtClean="0"/>
              <a:t>. Be </a:t>
            </a:r>
            <a:r>
              <a:rPr lang="en-US" altLang="ko-KR" dirty="0"/>
              <a:t>familiar with concepts related to system certification, regulation, and application of safety </a:t>
            </a:r>
            <a:r>
              <a:rPr lang="en-US" altLang="ko-KR" dirty="0" smtClean="0"/>
              <a:t>standards;</a:t>
            </a:r>
            <a:endParaRPr lang="ko-KR" altLang="ko-KR" dirty="0"/>
          </a:p>
          <a:p>
            <a:pPr marL="0" lvl="0" indent="0">
              <a:buNone/>
            </a:pPr>
            <a:endParaRPr lang="en-US" altLang="ko-KR" dirty="0" smtClean="0"/>
          </a:p>
          <a:p>
            <a:pPr marL="0" lvl="0" indent="0">
              <a:buNone/>
            </a:pPr>
            <a:r>
              <a:rPr lang="en-US" altLang="ko-KR" dirty="0"/>
              <a:t>7</a:t>
            </a:r>
            <a:r>
              <a:rPr lang="en-US" altLang="ko-KR" dirty="0" smtClean="0"/>
              <a:t>. Learning on-the-fly.</a:t>
            </a:r>
            <a:endParaRPr lang="ko-KR" altLang="ko-KR" dirty="0"/>
          </a:p>
          <a:p>
            <a:pPr marL="0" lvl="0" indent="0">
              <a:buNone/>
            </a:pPr>
            <a:endParaRPr lang="ko-KR" altLang="en-US" dirty="0"/>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94281794"/>
      </p:ext>
    </p:extLst>
  </p:cSld>
  <p:clrMapOvr>
    <a:masterClrMapping/>
  </p:clrMapOvr>
  <mc:AlternateContent xmlns:mc="http://schemas.openxmlformats.org/markup-compatibility/2006" xmlns:p14="http://schemas.microsoft.com/office/powerpoint/2010/main">
    <mc:Choice Requires="p14">
      <p:transition spd="slow" p14:dur="2000" advTm="50141"/>
    </mc:Choice>
    <mc:Fallback xmlns="">
      <p:transition spd="slow" advTm="50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45455"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0547" y="354563"/>
            <a:ext cx="10943253" cy="5822400"/>
          </a:xfrm>
        </p:spPr>
        <p:txBody>
          <a:bodyPr>
            <a:normAutofit/>
          </a:bodyPr>
          <a:lstStyle/>
          <a:p>
            <a:r>
              <a:rPr lang="en-US" altLang="ko-KR" b="1" dirty="0"/>
              <a:t>Course Topics</a:t>
            </a:r>
            <a:endParaRPr lang="ko-KR" altLang="ko-KR" b="1" dirty="0"/>
          </a:p>
          <a:p>
            <a:pPr marL="0" lvl="0" indent="0">
              <a:buNone/>
            </a:pPr>
            <a:endParaRPr lang="en-US" altLang="ko-KR" dirty="0" smtClean="0"/>
          </a:p>
          <a:p>
            <a:pPr marL="0" lvl="0" indent="0">
              <a:buNone/>
            </a:pPr>
            <a:r>
              <a:rPr lang="en-US" altLang="ko-KR" dirty="0" smtClean="0"/>
              <a:t>1. Development </a:t>
            </a:r>
            <a:r>
              <a:rPr lang="en-US" altLang="ko-KR" dirty="0"/>
              <a:t>process and life-cycle of </a:t>
            </a:r>
            <a:r>
              <a:rPr lang="en-US" altLang="ko-KR" dirty="0" smtClean="0"/>
              <a:t>SCV </a:t>
            </a:r>
            <a:r>
              <a:rPr lang="en-US" altLang="ko-KR" dirty="0"/>
              <a:t>systems;</a:t>
            </a:r>
            <a:endParaRPr lang="ko-KR" altLang="ko-KR" dirty="0"/>
          </a:p>
          <a:p>
            <a:pPr marL="0" lvl="0" indent="0">
              <a:buNone/>
            </a:pPr>
            <a:r>
              <a:rPr lang="en-US" altLang="ko-KR" dirty="0" smtClean="0"/>
              <a:t>2. Definitions </a:t>
            </a:r>
            <a:r>
              <a:rPr lang="en-US" altLang="ko-KR" dirty="0"/>
              <a:t>related to automotive systems safety;</a:t>
            </a:r>
            <a:endParaRPr lang="ko-KR" altLang="ko-KR" dirty="0"/>
          </a:p>
          <a:p>
            <a:pPr marL="0" lvl="0" indent="0">
              <a:buNone/>
            </a:pPr>
            <a:r>
              <a:rPr lang="en-US" altLang="ko-KR" dirty="0" smtClean="0"/>
              <a:t>3. Requirements </a:t>
            </a:r>
            <a:r>
              <a:rPr lang="en-US" altLang="ko-KR" dirty="0"/>
              <a:t>and V&amp;V of </a:t>
            </a:r>
            <a:r>
              <a:rPr lang="en-US" altLang="ko-KR" dirty="0" smtClean="0"/>
              <a:t>SCV </a:t>
            </a:r>
            <a:r>
              <a:rPr lang="en-US" altLang="ko-KR" dirty="0"/>
              <a:t>systems;</a:t>
            </a:r>
            <a:endParaRPr lang="ko-KR" altLang="ko-KR" dirty="0"/>
          </a:p>
          <a:p>
            <a:pPr marL="0" lvl="0" indent="0">
              <a:buNone/>
            </a:pPr>
            <a:r>
              <a:rPr lang="en-US" altLang="ko-KR" dirty="0" smtClean="0"/>
              <a:t>4. Architecture </a:t>
            </a:r>
            <a:r>
              <a:rPr lang="en-US" altLang="ko-KR" dirty="0"/>
              <a:t>Description </a:t>
            </a:r>
            <a:r>
              <a:rPr lang="en-US" altLang="ko-KR" dirty="0" smtClean="0"/>
              <a:t>Language, EAST-ADL, </a:t>
            </a:r>
            <a:r>
              <a:rPr lang="en-US" altLang="ko-KR" dirty="0"/>
              <a:t>for automotive systems;</a:t>
            </a:r>
            <a:endParaRPr lang="ko-KR" altLang="ko-KR" dirty="0"/>
          </a:p>
          <a:p>
            <a:pPr marL="0" lvl="0" indent="0">
              <a:buNone/>
            </a:pPr>
            <a:r>
              <a:rPr lang="en-US" altLang="ko-KR" dirty="0" smtClean="0"/>
              <a:t>5. Formal </a:t>
            </a:r>
            <a:r>
              <a:rPr lang="en-US" altLang="ko-KR" dirty="0"/>
              <a:t>architectural specifications, behavioral specifications, and interface specifications;</a:t>
            </a:r>
            <a:endParaRPr lang="ko-KR" altLang="ko-KR" dirty="0"/>
          </a:p>
          <a:p>
            <a:pPr marL="0" lvl="0" indent="0">
              <a:buNone/>
            </a:pPr>
            <a:r>
              <a:rPr lang="en-US" altLang="ko-KR" dirty="0" smtClean="0"/>
              <a:t>6. Definition </a:t>
            </a:r>
            <a:r>
              <a:rPr lang="en-US" altLang="ko-KR" dirty="0"/>
              <a:t>of Non-functional operational </a:t>
            </a:r>
            <a:r>
              <a:rPr lang="en-US" altLang="ko-KR" dirty="0" smtClean="0"/>
              <a:t>properties  </a:t>
            </a:r>
            <a:r>
              <a:rPr lang="en-US" altLang="ko-KR" dirty="0"/>
              <a:t>that supports system </a:t>
            </a:r>
            <a:r>
              <a:rPr lang="en-US" altLang="ko-KR" dirty="0" smtClean="0"/>
              <a:t>analysis.</a:t>
            </a:r>
            <a:endParaRPr lang="ko-KR" altLang="ko-KR" dirty="0"/>
          </a:p>
          <a:p>
            <a:pPr marL="0" indent="0">
              <a:buNone/>
            </a:pPr>
            <a:endParaRPr lang="ko-KR" altLang="ko-KR" b="1" dirty="0" smtClean="0"/>
          </a:p>
          <a:p>
            <a:endParaRPr lang="ko-KR" altLang="ko-KR" b="1" dirty="0"/>
          </a:p>
          <a:p>
            <a:pPr marL="0" indent="0">
              <a:buNone/>
            </a:pPr>
            <a:endParaRPr lang="ko-KR" altLang="en-US"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69982895"/>
      </p:ext>
    </p:extLst>
  </p:cSld>
  <p:clrMapOvr>
    <a:masterClrMapping/>
  </p:clrMapOvr>
  <mc:AlternateContent xmlns:mc="http://schemas.openxmlformats.org/markup-compatibility/2006" xmlns:p14="http://schemas.microsoft.com/office/powerpoint/2010/main">
    <mc:Choice Requires="p14">
      <p:transition spd="slow" p14:dur="2000" advTm="65012"/>
    </mc:Choice>
    <mc:Fallback xmlns="">
      <p:transition spd="slow" advTm="650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0547" y="354563"/>
            <a:ext cx="10943253" cy="5822400"/>
          </a:xfrm>
        </p:spPr>
        <p:txBody>
          <a:bodyPr>
            <a:normAutofit/>
          </a:bodyPr>
          <a:lstStyle/>
          <a:p>
            <a:r>
              <a:rPr lang="en-US" altLang="ko-KR" b="1" dirty="0"/>
              <a:t>Course Materials</a:t>
            </a:r>
            <a:endParaRPr lang="ko-KR" altLang="ko-KR" b="1" dirty="0"/>
          </a:p>
          <a:p>
            <a:endParaRPr lang="ko-KR" altLang="ko-KR" dirty="0"/>
          </a:p>
          <a:p>
            <a:pPr marL="0" indent="0">
              <a:buNone/>
            </a:pPr>
            <a:r>
              <a:rPr lang="en-US" altLang="ko-KR" dirty="0"/>
              <a:t>All lectures and materials are in </a:t>
            </a:r>
            <a:r>
              <a:rPr lang="en-US" altLang="ko-KR" dirty="0" smtClean="0"/>
              <a:t>English. This course is based </a:t>
            </a:r>
            <a:r>
              <a:rPr lang="en-US" altLang="ko-KR" dirty="0"/>
              <a:t>on concepts from model-based development and component-based development. The course slides will be accessible to registered students during the lectures via FTP, and will incorporate the following: </a:t>
            </a:r>
            <a:endParaRPr lang="en-US" altLang="ko-KR" dirty="0" smtClean="0"/>
          </a:p>
          <a:p>
            <a:pPr marL="0" indent="0">
              <a:buNone/>
            </a:pPr>
            <a:endParaRPr lang="ko-KR" altLang="ko-KR" dirty="0"/>
          </a:p>
          <a:p>
            <a:pPr marL="0" indent="0">
              <a:buNone/>
            </a:pPr>
            <a:r>
              <a:rPr lang="en-US" altLang="ko-KR" dirty="0" smtClean="0"/>
              <a:t>   1</a:t>
            </a:r>
            <a:r>
              <a:rPr lang="en-US" altLang="ko-KR" dirty="0"/>
              <a:t>. Modeling of requirements and V&amp;V information; </a:t>
            </a:r>
            <a:endParaRPr lang="ko-KR" altLang="ko-KR" dirty="0"/>
          </a:p>
          <a:p>
            <a:pPr marL="0" indent="0">
              <a:buNone/>
            </a:pPr>
            <a:r>
              <a:rPr lang="en-US" altLang="ko-KR" dirty="0" smtClean="0"/>
              <a:t>   2</a:t>
            </a:r>
            <a:r>
              <a:rPr lang="en-US" altLang="ko-KR" dirty="0"/>
              <a:t>. Feature modeling for software system product lines;</a:t>
            </a:r>
            <a:endParaRPr lang="ko-KR" altLang="ko-KR" dirty="0"/>
          </a:p>
          <a:p>
            <a:pPr marL="0" indent="0">
              <a:buNone/>
            </a:pPr>
            <a:r>
              <a:rPr lang="en-US" altLang="ko-KR" dirty="0" smtClean="0"/>
              <a:t>   </a:t>
            </a:r>
            <a:r>
              <a:rPr lang="en-US" altLang="ko-KR" dirty="0"/>
              <a:t>3</a:t>
            </a:r>
            <a:r>
              <a:rPr lang="en-US" altLang="ko-KR" dirty="0" smtClean="0"/>
              <a:t>. </a:t>
            </a:r>
            <a:r>
              <a:rPr lang="en-US" altLang="ko-KR" dirty="0"/>
              <a:t>Structural and behavioral modeling of functions; </a:t>
            </a:r>
            <a:endParaRPr lang="ko-KR" altLang="ko-KR" dirty="0"/>
          </a:p>
          <a:p>
            <a:pPr marL="0" indent="0">
              <a:buNone/>
            </a:pPr>
            <a:r>
              <a:rPr lang="en-US" altLang="ko-KR" dirty="0" smtClean="0"/>
              <a:t>   4. </a:t>
            </a:r>
            <a:r>
              <a:rPr lang="en-US" altLang="ko-KR" dirty="0"/>
              <a:t>Non-function operational properties and environment modeling, and analysis. </a:t>
            </a:r>
            <a:endParaRPr lang="ko-KR" altLang="ko-KR" dirty="0"/>
          </a:p>
          <a:p>
            <a:endParaRPr lang="ko-KR" altLang="ko-KR" dirty="0"/>
          </a:p>
          <a:p>
            <a:pPr marL="0" indent="0">
              <a:buNone/>
            </a:pPr>
            <a:endParaRPr lang="ko-KR" altLang="ko-KR" b="1" dirty="0" smtClean="0"/>
          </a:p>
          <a:p>
            <a:endParaRPr lang="ko-KR" altLang="ko-KR" b="1" dirty="0"/>
          </a:p>
          <a:p>
            <a:pPr marL="0" indent="0">
              <a:buNone/>
            </a:pPr>
            <a:endParaRPr lang="ko-KR" alt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25493619"/>
      </p:ext>
    </p:extLst>
  </p:cSld>
  <p:clrMapOvr>
    <a:masterClrMapping/>
  </p:clrMapOvr>
  <mc:AlternateContent xmlns:mc="http://schemas.openxmlformats.org/markup-compatibility/2006" xmlns:p14="http://schemas.microsoft.com/office/powerpoint/2010/main">
    <mc:Choice Requires="p14">
      <p:transition spd="slow" p14:dur="2000" advTm="86875"/>
    </mc:Choice>
    <mc:Fallback xmlns="">
      <p:transition spd="slow" advTm="868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4547</TotalTime>
  <Words>867</Words>
  <Application>Microsoft Office PowerPoint</Application>
  <PresentationFormat>Widescreen</PresentationFormat>
  <Paragraphs>106</Paragraphs>
  <Slides>13</Slides>
  <Notes>3</Notes>
  <HiddenSlides>0</HiddenSlides>
  <MMClips>13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宋体</vt:lpstr>
      <vt:lpstr>맑은 고딕</vt:lpstr>
      <vt:lpstr>Arial</vt:lpstr>
      <vt:lpstr>Calibri</vt:lpstr>
      <vt:lpstr>Calibri Light</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Terac-25 Radiation Overdosing (1985-87)</dc:title>
  <dc:creator>VS70449828</dc:creator>
  <cp:lastModifiedBy>Kang</cp:lastModifiedBy>
  <cp:revision>400</cp:revision>
  <cp:lastPrinted>2014-10-20T07:05:54Z</cp:lastPrinted>
  <dcterms:created xsi:type="dcterms:W3CDTF">2014-09-22T01:52:40Z</dcterms:created>
  <dcterms:modified xsi:type="dcterms:W3CDTF">2016-02-23T05:06:49Z</dcterms:modified>
</cp:coreProperties>
</file>

<file path=docProps/thumbnail.jpeg>
</file>